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Livvic"/>
      <p:regular r:id="rId16"/>
      <p:bold r:id="rId17"/>
      <p:italic r:id="rId18"/>
      <p:boldItalic r:id="rId19"/>
    </p:embeddedFont>
    <p:embeddedFont>
      <p:font typeface="Quattrocento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4" roundtripDataSignature="AMtx7mhtCFGc/DDh+kAUknTOoH7fzVwn4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B38873D-1BB6-4A02-8496-038A2FCC39B8}">
  <a:tblStyle styleId="{0B38873D-1BB6-4A02-8496-038A2FCC39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regular.fntdata"/><Relationship Id="rId11" Type="http://schemas.openxmlformats.org/officeDocument/2006/relationships/slide" Target="slides/slide5.xml"/><Relationship Id="rId22" Type="http://schemas.openxmlformats.org/officeDocument/2006/relationships/font" Target="fonts/QuattrocentoSans-italic.fntdata"/><Relationship Id="rId10" Type="http://schemas.openxmlformats.org/officeDocument/2006/relationships/slide" Target="slides/slide4.xml"/><Relationship Id="rId21" Type="http://schemas.openxmlformats.org/officeDocument/2006/relationships/font" Target="fonts/QuattrocentoSans-bold.fntdata"/><Relationship Id="rId13" Type="http://schemas.openxmlformats.org/officeDocument/2006/relationships/slide" Target="slides/slide7.xml"/><Relationship Id="rId24" Type="http://customschemas.google.com/relationships/presentationmetadata" Target="metadata"/><Relationship Id="rId12" Type="http://schemas.openxmlformats.org/officeDocument/2006/relationships/slide" Target="slides/slide6.xml"/><Relationship Id="rId23" Type="http://schemas.openxmlformats.org/officeDocument/2006/relationships/font" Target="fonts/Quattrocento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Livvic-bold.fntdata"/><Relationship Id="rId16" Type="http://schemas.openxmlformats.org/officeDocument/2006/relationships/font" Target="fonts/Livvic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ivvic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ivvic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5.png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7f91e5d4ce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" name="Google Shape;57;g27f91e5d4ce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8049e8d85a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" name="Google Shape;64;g28049e8d85a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0" name="Google Shape;80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f91e5d4c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1" name="Google Shape;91;g27f91e5d4c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8049e8d85a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7" name="Google Shape;107;g28049e8d85a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7f91e5d4ce_6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7f91e5d4ce_6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8049e8d85a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8049e8d85a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8049e8d85a_3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8049e8d85a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YourStartUp.jpg" id="12" name="Google Shape;1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300" y="-17150"/>
            <a:ext cx="9151298" cy="51606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/>
          <p:nvPr/>
        </p:nvSpPr>
        <p:spPr>
          <a:xfrm>
            <a:off x="-4875" y="-11650"/>
            <a:ext cx="4294075" cy="5160645"/>
          </a:xfrm>
          <a:custGeom>
            <a:rect b="b" l="l" r="r" t="t"/>
            <a:pathLst>
              <a:path extrusionOk="0" h="6858000" w="5706412"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746943" y="0"/>
                </a:lnTo>
                <a:lnTo>
                  <a:pt x="5706412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117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" name="Google Shape;14;p7"/>
          <p:cNvSpPr/>
          <p:nvPr/>
        </p:nvSpPr>
        <p:spPr>
          <a:xfrm>
            <a:off x="1806000" y="-17150"/>
            <a:ext cx="3573557" cy="5160645"/>
          </a:xfrm>
          <a:custGeom>
            <a:rect b="b" l="l" r="r" t="t"/>
            <a:pathLst>
              <a:path extrusionOk="0" h="6858000" w="4764743">
                <a:moveTo>
                  <a:pt x="0" y="0"/>
                </a:moveTo>
                <a:lnTo>
                  <a:pt x="805275" y="0"/>
                </a:lnTo>
                <a:lnTo>
                  <a:pt x="4764743" y="6858000"/>
                </a:lnTo>
                <a:lnTo>
                  <a:pt x="3959469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A1E5A">
              <a:alpha val="74117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" name="Google Shape;15;p7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6" name="Google Shape;16;p7"/>
          <p:cNvSpPr txBox="1"/>
          <p:nvPr>
            <p:ph type="title"/>
          </p:nvPr>
        </p:nvSpPr>
        <p:spPr>
          <a:xfrm>
            <a:off x="506563" y="2709650"/>
            <a:ext cx="3271200" cy="21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7" name="Google Shape;17;p7"/>
          <p:cNvPicPr preferRelativeResize="0"/>
          <p:nvPr/>
        </p:nvPicPr>
        <p:blipFill rotWithShape="1">
          <a:blip r:embed="rId3">
            <a:alphaModFix/>
          </a:blip>
          <a:srcRect b="40359" l="6199" r="13984" t="30426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">
  <p:cSld name="CUSTOM_2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/>
        </p:nvSpPr>
        <p:spPr>
          <a:xfrm>
            <a:off x="7688325" y="4400500"/>
            <a:ext cx="92100" cy="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" name="Google Shape;20;p8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ontent Slide">
  <p:cSld name="4_Content Slide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/>
        </p:nvSpPr>
        <p:spPr>
          <a:xfrm>
            <a:off x="0" y="-1"/>
            <a:ext cx="9144000" cy="878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81000" rotWithShape="0" algn="t">
              <a:srgbClr val="000000">
                <a:alpha val="2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3" name="Google Shape;23;p9"/>
          <p:cNvSpPr/>
          <p:nvPr/>
        </p:nvSpPr>
        <p:spPr>
          <a:xfrm>
            <a:off x="-124431" y="5086878"/>
            <a:ext cx="482" cy="833"/>
          </a:xfrm>
          <a:custGeom>
            <a:rect b="b" l="l" r="r" t="t"/>
            <a:pathLst>
              <a:path extrusionOk="0" h="1111" w="643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24;p9"/>
          <p:cNvSpPr/>
          <p:nvPr/>
        </p:nvSpPr>
        <p:spPr>
          <a:xfrm>
            <a:off x="-108373" y="5086878"/>
            <a:ext cx="482" cy="833"/>
          </a:xfrm>
          <a:custGeom>
            <a:rect b="b" l="l" r="r" t="t"/>
            <a:pathLst>
              <a:path extrusionOk="0" h="1111" w="643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9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" type="subTitle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7" name="Google Shape;27;p9"/>
          <p:cNvSpPr/>
          <p:nvPr/>
        </p:nvSpPr>
        <p:spPr>
          <a:xfrm>
            <a:off x="402143" y="4775631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8" name="Google Shape;28;p9"/>
          <p:cNvSpPr/>
          <p:nvPr/>
        </p:nvSpPr>
        <p:spPr>
          <a:xfrm>
            <a:off x="0" y="4734935"/>
            <a:ext cx="9144001" cy="408566"/>
          </a:xfrm>
          <a:custGeom>
            <a:rect b="b" l="l" r="r" t="t"/>
            <a:pathLst>
              <a:path extrusionOk="0" h="544755" w="12192001">
                <a:moveTo>
                  <a:pt x="0" y="293018"/>
                </a:moveTo>
                <a:cubicBezTo>
                  <a:pt x="192981" y="365180"/>
                  <a:pt x="408809" y="427856"/>
                  <a:pt x="647486" y="481045"/>
                </a:cubicBezTo>
                <a:lnTo>
                  <a:pt x="976391" y="544755"/>
                </a:lnTo>
                <a:lnTo>
                  <a:pt x="0" y="544755"/>
                </a:lnTo>
                <a:close/>
                <a:moveTo>
                  <a:pt x="9906565" y="72"/>
                </a:moveTo>
                <a:cubicBezTo>
                  <a:pt x="10775626" y="-3469"/>
                  <a:pt x="11537439" y="125004"/>
                  <a:pt x="12192001" y="385490"/>
                </a:cubicBezTo>
                <a:lnTo>
                  <a:pt x="12192001" y="544755"/>
                </a:lnTo>
                <a:lnTo>
                  <a:pt x="5588623" y="544755"/>
                </a:lnTo>
                <a:lnTo>
                  <a:pt x="5675735" y="534485"/>
                </a:lnTo>
                <a:cubicBezTo>
                  <a:pt x="6817358" y="380944"/>
                  <a:pt x="7826053" y="162055"/>
                  <a:pt x="9001754" y="47618"/>
                </a:cubicBezTo>
                <a:cubicBezTo>
                  <a:pt x="9315274" y="17101"/>
                  <a:pt x="9616878" y="1253"/>
                  <a:pt x="9906565" y="72"/>
                </a:cubicBezTo>
                <a:close/>
              </a:path>
            </a:pathLst>
          </a:custGeom>
          <a:solidFill>
            <a:srgbClr val="FA1E5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9" name="Google Shape;29;p9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" name="Google Shape;3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81947" y="168261"/>
            <a:ext cx="2094855" cy="694800"/>
          </a:xfrm>
          <a:prstGeom prst="rect">
            <a:avLst/>
          </a:prstGeom>
          <a:noFill/>
          <a:ln>
            <a:noFill/>
          </a:ln>
          <a:effectLst>
            <a:outerShdw blurRad="381000" rotWithShape="0" algn="t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p:extLst>
    <p:ext uri="{DCECCB84-F9BA-43D5-87BE-67443E8EF086}">
      <p15:sldGuideLst>
        <p15:guide id="1" pos="252">
          <p15:clr>
            <a:srgbClr val="FBAE40"/>
          </p15:clr>
        </p15:guide>
        <p15:guide id="2" pos="55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V2">
  <p:cSld name="CUSTOM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1"/>
          <p:cNvPicPr preferRelativeResize="0"/>
          <p:nvPr/>
        </p:nvPicPr>
        <p:blipFill rotWithShape="1">
          <a:blip r:embed="rId2">
            <a:alphaModFix/>
          </a:blip>
          <a:srcRect b="10904" l="1709" r="29" t="616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1"/>
          <p:cNvSpPr/>
          <p:nvPr/>
        </p:nvSpPr>
        <p:spPr>
          <a:xfrm rot="10800000">
            <a:off x="1778100" y="0"/>
            <a:ext cx="7365908" cy="5143500"/>
          </a:xfrm>
          <a:custGeom>
            <a:rect b="b" l="l" r="r" t="t"/>
            <a:pathLst>
              <a:path extrusionOk="0" h="6858000" w="9821211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1756E2">
              <a:alpha val="70196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" name="Google Shape;3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11"/>
          <p:cNvSpPr txBox="1"/>
          <p:nvPr>
            <p:ph type="title"/>
          </p:nvPr>
        </p:nvSpPr>
        <p:spPr>
          <a:xfrm>
            <a:off x="1717682" y="2149177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11"/>
          <p:cNvSpPr txBox="1"/>
          <p:nvPr>
            <p:ph idx="1" type="subTitle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37" name="Google Shape;37;p11"/>
          <p:cNvPicPr preferRelativeResize="0"/>
          <p:nvPr/>
        </p:nvPicPr>
        <p:blipFill rotWithShape="1">
          <a:blip r:embed="rId3">
            <a:alphaModFix/>
          </a:blip>
          <a:srcRect b="40359" l="6199" r="13984" t="30426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enutzerdefiniertes Layout">
  <p:cSld name="Benutzerdefiniertes Layou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12"/>
          <p:cNvSpPr txBox="1"/>
          <p:nvPr>
            <p:ph type="title"/>
          </p:nvPr>
        </p:nvSpPr>
        <p:spPr>
          <a:xfrm>
            <a:off x="116689" y="3560300"/>
            <a:ext cx="7056300" cy="720300"/>
          </a:xfrm>
          <a:prstGeom prst="rect">
            <a:avLst/>
          </a:prstGeom>
          <a:solidFill>
            <a:schemeClr val="lt1">
              <a:alpha val="874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12"/>
          <p:cNvSpPr txBox="1"/>
          <p:nvPr>
            <p:ph idx="1" type="subTitle"/>
          </p:nvPr>
        </p:nvSpPr>
        <p:spPr>
          <a:xfrm>
            <a:off x="116700" y="4280600"/>
            <a:ext cx="7056300" cy="503100"/>
          </a:xfrm>
          <a:prstGeom prst="rect">
            <a:avLst/>
          </a:prstGeom>
          <a:solidFill>
            <a:schemeClr val="lt1">
              <a:alpha val="87450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3" name="Google Shape;43;p12"/>
          <p:cNvPicPr preferRelativeResize="0"/>
          <p:nvPr/>
        </p:nvPicPr>
        <p:blipFill rotWithShape="1">
          <a:blip r:embed="rId3">
            <a:alphaModFix/>
          </a:blip>
          <a:srcRect b="40359" l="6199" r="13984" t="30426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7f91e5d4ce_0_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g27f91e5d4ce_0_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g27f91e5d4ce_0_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YourStartUp.jpg" id="49" name="Google Shape;49;g27f91e5d4ce_3_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300" y="-17150"/>
            <a:ext cx="9151298" cy="516064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g27f91e5d4ce_3_77"/>
          <p:cNvSpPr/>
          <p:nvPr/>
        </p:nvSpPr>
        <p:spPr>
          <a:xfrm>
            <a:off x="-4875" y="-11650"/>
            <a:ext cx="4294075" cy="5160645"/>
          </a:xfrm>
          <a:custGeom>
            <a:rect b="b" l="l" r="r" t="t"/>
            <a:pathLst>
              <a:path extrusionOk="0" h="6858000" w="5706412"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746943" y="0"/>
                </a:lnTo>
                <a:lnTo>
                  <a:pt x="5706412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1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1" name="Google Shape;51;g27f91e5d4ce_3_77"/>
          <p:cNvSpPr/>
          <p:nvPr/>
        </p:nvSpPr>
        <p:spPr>
          <a:xfrm>
            <a:off x="1806000" y="-17150"/>
            <a:ext cx="3573557" cy="5160645"/>
          </a:xfrm>
          <a:custGeom>
            <a:rect b="b" l="l" r="r" t="t"/>
            <a:pathLst>
              <a:path extrusionOk="0" h="6858000" w="4764743">
                <a:moveTo>
                  <a:pt x="0" y="0"/>
                </a:moveTo>
                <a:lnTo>
                  <a:pt x="805275" y="0"/>
                </a:lnTo>
                <a:lnTo>
                  <a:pt x="4764743" y="6858000"/>
                </a:lnTo>
                <a:lnTo>
                  <a:pt x="3959469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A1E5A">
              <a:alpha val="741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" name="Google Shape;52;g27f91e5d4ce_3_77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53" name="Google Shape;53;g27f91e5d4ce_3_77"/>
          <p:cNvSpPr txBox="1"/>
          <p:nvPr>
            <p:ph type="title"/>
          </p:nvPr>
        </p:nvSpPr>
        <p:spPr>
          <a:xfrm>
            <a:off x="506563" y="2709650"/>
            <a:ext cx="3271200" cy="21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54" name="Google Shape;54;g27f91e5d4ce_3_77"/>
          <p:cNvPicPr preferRelativeResize="0"/>
          <p:nvPr/>
        </p:nvPicPr>
        <p:blipFill rotWithShape="1">
          <a:blip r:embed="rId3">
            <a:alphaModFix/>
          </a:blip>
          <a:srcRect b="40359" l="6201" r="13983" t="30426"/>
          <a:stretch/>
        </p:blipFill>
        <p:spPr>
          <a:xfrm>
            <a:off x="5286933" y="-70629"/>
            <a:ext cx="3806997" cy="139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/>
          <p:nvPr/>
        </p:nvSpPr>
        <p:spPr>
          <a:xfrm>
            <a:off x="8474725" y="4898066"/>
            <a:ext cx="3522000" cy="253800"/>
          </a:xfrm>
          <a:prstGeom prst="parallelogram">
            <a:avLst>
              <a:gd fmla="val 5932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" name="Google Shape;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Livvic"/>
              <a:buChar char="●"/>
              <a:defRPr b="0" i="0" sz="1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" name="Google Shape;10;p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782467" y="168263"/>
            <a:ext cx="2096483" cy="698141"/>
          </a:xfrm>
          <a:prstGeom prst="rect">
            <a:avLst/>
          </a:prstGeom>
          <a:noFill/>
          <a:ln>
            <a:noFill/>
          </a:ln>
          <a:effectLst>
            <a:outerShdw blurRad="381000" rotWithShape="0" algn="t">
              <a:srgbClr val="000000">
                <a:alpha val="20000"/>
              </a:srgbClr>
            </a:outerShdw>
          </a:effectLst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jp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7f91e5d4ce_3_0"/>
          <p:cNvSpPr txBox="1"/>
          <p:nvPr>
            <p:ph type="title"/>
          </p:nvPr>
        </p:nvSpPr>
        <p:spPr>
          <a:xfrm>
            <a:off x="180724" y="2487275"/>
            <a:ext cx="50898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b="1" lang="en" sz="3000"/>
              <a:t>Digital Nomad’s     Paradise Found?</a:t>
            </a:r>
            <a:endParaRPr b="1"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en" sz="3000"/>
              <a:t>Cracking the Code 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en" sz="3000"/>
              <a:t>of Lisbon, Riga &amp; 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en" sz="3000"/>
              <a:t>Barcelona</a:t>
            </a:r>
            <a:endParaRPr sz="3000"/>
          </a:p>
        </p:txBody>
      </p:sp>
      <p:pic>
        <p:nvPicPr>
          <p:cNvPr id="60" name="Google Shape;60;g27f91e5d4ce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725" y="1699099"/>
            <a:ext cx="872650" cy="8726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g27f91e5d4ce_3_0"/>
          <p:cNvSpPr txBox="1"/>
          <p:nvPr/>
        </p:nvSpPr>
        <p:spPr>
          <a:xfrm>
            <a:off x="220000" y="1427575"/>
            <a:ext cx="1262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12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Chicken </a:t>
            </a:r>
            <a:r>
              <a:rPr lang="en" sz="112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Group</a:t>
            </a:r>
            <a:endParaRPr sz="112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8049e8d85a_3_18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Our approach to Data Preprocessing &amp; Analysis</a:t>
            </a:r>
            <a:endParaRPr/>
          </a:p>
        </p:txBody>
      </p:sp>
      <p:sp>
        <p:nvSpPr>
          <p:cNvPr id="67" name="Google Shape;67;g28049e8d85a_3_18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g28049e8d85a_3_18"/>
          <p:cNvSpPr/>
          <p:nvPr/>
        </p:nvSpPr>
        <p:spPr>
          <a:xfrm>
            <a:off x="731725" y="141315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Research Question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69" name="Google Shape;69;g28049e8d85a_3_18"/>
          <p:cNvSpPr/>
          <p:nvPr/>
        </p:nvSpPr>
        <p:spPr>
          <a:xfrm>
            <a:off x="2157925" y="323900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Data Collection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0" name="Google Shape;70;g28049e8d85a_3_18"/>
          <p:cNvSpPr/>
          <p:nvPr/>
        </p:nvSpPr>
        <p:spPr>
          <a:xfrm>
            <a:off x="6774100" y="145680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Results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1" name="Google Shape;71;g28049e8d85a_3_18"/>
          <p:cNvSpPr/>
          <p:nvPr/>
        </p:nvSpPr>
        <p:spPr>
          <a:xfrm>
            <a:off x="3600825" y="141315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Data Cleaning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2" name="Google Shape;72;g28049e8d85a_3_18"/>
          <p:cNvSpPr/>
          <p:nvPr/>
        </p:nvSpPr>
        <p:spPr>
          <a:xfrm>
            <a:off x="5184825" y="323900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Data Analysis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73" name="Google Shape;73;g28049e8d85a_3_18"/>
          <p:cNvCxnSpPr/>
          <p:nvPr/>
        </p:nvCxnSpPr>
        <p:spPr>
          <a:xfrm>
            <a:off x="1707575" y="2385200"/>
            <a:ext cx="694500" cy="8448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4" name="Google Shape;74;g28049e8d85a_3_18"/>
          <p:cNvCxnSpPr/>
          <p:nvPr/>
        </p:nvCxnSpPr>
        <p:spPr>
          <a:xfrm flipH="1" rot="10800000">
            <a:off x="3338925" y="2368350"/>
            <a:ext cx="686100" cy="8451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g28049e8d85a_3_18"/>
          <p:cNvCxnSpPr/>
          <p:nvPr/>
        </p:nvCxnSpPr>
        <p:spPr>
          <a:xfrm>
            <a:off x="4752775" y="2427025"/>
            <a:ext cx="761400" cy="8034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6" name="Google Shape;76;g28049e8d85a_3_18"/>
          <p:cNvCxnSpPr/>
          <p:nvPr/>
        </p:nvCxnSpPr>
        <p:spPr>
          <a:xfrm flipH="1" rot="10800000">
            <a:off x="6298600" y="2393700"/>
            <a:ext cx="913800" cy="8367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7" name="Google Shape;77;g28049e8d85a_3_18"/>
          <p:cNvCxnSpPr>
            <a:stCxn id="72" idx="0"/>
          </p:cNvCxnSpPr>
          <p:nvPr/>
        </p:nvCxnSpPr>
        <p:spPr>
          <a:xfrm rot="10800000">
            <a:off x="5112525" y="2351900"/>
            <a:ext cx="864300" cy="8871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2"/>
          <p:cNvPicPr preferRelativeResize="0"/>
          <p:nvPr/>
        </p:nvPicPr>
        <p:blipFill rotWithShape="1">
          <a:blip r:embed="rId3">
            <a:alphaModFix/>
          </a:blip>
          <a:srcRect b="18666" l="0" r="3558" t="0"/>
          <a:stretch/>
        </p:blipFill>
        <p:spPr>
          <a:xfrm>
            <a:off x="-9375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0" y="706675"/>
            <a:ext cx="9144000" cy="738900"/>
          </a:xfrm>
          <a:prstGeom prst="rect">
            <a:avLst/>
          </a:prstGeom>
          <a:solidFill>
            <a:srgbClr val="FFFFFF">
              <a:alpha val="6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"/>
          <p:cNvSpPr txBox="1"/>
          <p:nvPr/>
        </p:nvSpPr>
        <p:spPr>
          <a:xfrm>
            <a:off x="2497650" y="706675"/>
            <a:ext cx="4256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THE QUESTION</a:t>
            </a:r>
            <a:endParaRPr sz="3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6" name="Google Shape;86;p2"/>
          <p:cNvSpPr/>
          <p:nvPr/>
        </p:nvSpPr>
        <p:spPr>
          <a:xfrm>
            <a:off x="1960725" y="2673900"/>
            <a:ext cx="5175900" cy="1550400"/>
          </a:xfrm>
          <a:prstGeom prst="rect">
            <a:avLst/>
          </a:prstGeom>
          <a:solidFill>
            <a:srgbClr val="FFFFFF">
              <a:alpha val="6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"/>
          <p:cNvSpPr txBox="1"/>
          <p:nvPr/>
        </p:nvSpPr>
        <p:spPr>
          <a:xfrm>
            <a:off x="1683148" y="2571750"/>
            <a:ext cx="57777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HOW SUITABLE ARE THE CITIES LISBON, RIGA AND BARCELONA FOR DIGITAL NOMADS?</a:t>
            </a:r>
            <a:endParaRPr sz="34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88" name="Google Shape;8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5425" y="92675"/>
            <a:ext cx="1852275" cy="53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7f91e5d4ce_0_119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Key Data Insights</a:t>
            </a:r>
            <a:endParaRPr/>
          </a:p>
        </p:txBody>
      </p:sp>
      <p:sp>
        <p:nvSpPr>
          <p:cNvPr id="94" name="Google Shape;94;g27f91e5d4ce_0_119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95" name="Google Shape;95;g27f91e5d4ce_0_119"/>
          <p:cNvGraphicFramePr/>
          <p:nvPr/>
        </p:nvGraphicFramePr>
        <p:xfrm>
          <a:off x="293625" y="20655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{0B38873D-1BB6-4A02-8496-038A2FCC39B8}</a:tableStyleId>
              </a:tblPr>
              <a:tblGrid>
                <a:gridCol w="936275"/>
                <a:gridCol w="3342100"/>
                <a:gridCol w="1365150"/>
                <a:gridCol w="1414950"/>
                <a:gridCol w="1352350"/>
              </a:tblGrid>
              <a:tr h="3084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Apartments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No. of available apartments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2.801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17.230 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21.337 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20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Final dataset: </a:t>
                      </a:r>
                      <a:r>
                        <a:rPr lang="en" sz="1000"/>
                        <a:t>No. of apartments with &lt;= 2 beds after adjusting fake listing &amp; e</a:t>
                      </a:r>
                      <a:r>
                        <a:rPr lang="en" sz="1000"/>
                        <a:t>mpty Reviews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904 (38%)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5.711(33%)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6.690 (31%)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8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Price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price / night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$53,80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$88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$88,24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8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Price Range (min - max) 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$10 - $1.000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$8 - $1485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$10 - $1.000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Rating</a:t>
                      </a:r>
                      <a:endParaRPr b="1"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rating in Reviews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4,77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4,59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4,61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795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Coworking Place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No. of Co-Working places 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17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111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88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66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Distance to the nearest Co-working place (meters)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760 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438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717 </a:t>
                      </a:r>
                      <a:endParaRPr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87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Host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Host experience (years)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5.7 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6.2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6.4 </a:t>
                      </a:r>
                      <a:endParaRPr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4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Hosts with ‘Superhost’ status (%)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40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16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35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Amenities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Dedicated Work-Spaces (%)</a:t>
                      </a:r>
                      <a:endParaRPr sz="1000"/>
                    </a:p>
                  </a:txBody>
                  <a:tcPr marT="0" marB="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52</a:t>
                      </a:r>
                      <a:endParaRPr sz="1000"/>
                    </a:p>
                  </a:txBody>
                  <a:tcPr marT="0" marB="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40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37</a:t>
                      </a:r>
                      <a:endParaRPr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35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WiFi Availability (%)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89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98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100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6" name="Google Shape;96;g27f91e5d4ce_0_119"/>
          <p:cNvGrpSpPr/>
          <p:nvPr/>
        </p:nvGrpSpPr>
        <p:grpSpPr>
          <a:xfrm>
            <a:off x="4712567" y="947651"/>
            <a:ext cx="1030275" cy="983272"/>
            <a:chOff x="1774959" y="1348754"/>
            <a:chExt cx="2256900" cy="2271362"/>
          </a:xfrm>
        </p:grpSpPr>
        <p:pic>
          <p:nvPicPr>
            <p:cNvPr id="97" name="Google Shape;97;g27f91e5d4ce_0_1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74959" y="1363216"/>
              <a:ext cx="2256900" cy="22569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98" name="Google Shape;98;g27f91e5d4ce_0_119"/>
            <p:cNvSpPr txBox="1"/>
            <p:nvPr/>
          </p:nvSpPr>
          <p:spPr>
            <a:xfrm>
              <a:off x="2073612" y="1348754"/>
              <a:ext cx="1659600" cy="92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RIGA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  <p:grpSp>
        <p:nvGrpSpPr>
          <p:cNvPr id="99" name="Google Shape;99;g27f91e5d4ce_0_119"/>
          <p:cNvGrpSpPr/>
          <p:nvPr/>
        </p:nvGrpSpPr>
        <p:grpSpPr>
          <a:xfrm>
            <a:off x="6193405" y="947678"/>
            <a:ext cx="1030104" cy="983300"/>
            <a:chOff x="3195584" y="1195350"/>
            <a:chExt cx="2752816" cy="2752800"/>
          </a:xfrm>
        </p:grpSpPr>
        <p:pic>
          <p:nvPicPr>
            <p:cNvPr id="100" name="Google Shape;100;g27f91e5d4ce_0_119"/>
            <p:cNvPicPr preferRelativeResize="0"/>
            <p:nvPr/>
          </p:nvPicPr>
          <p:blipFill rotWithShape="1">
            <a:blip r:embed="rId4">
              <a:alphaModFix/>
            </a:blip>
            <a:srcRect b="12495" l="0" r="0" t="12502"/>
            <a:stretch/>
          </p:blipFill>
          <p:spPr>
            <a:xfrm>
              <a:off x="3195600" y="1195350"/>
              <a:ext cx="2752800" cy="2752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01" name="Google Shape;101;g27f91e5d4ce_0_119"/>
            <p:cNvSpPr txBox="1"/>
            <p:nvPr/>
          </p:nvSpPr>
          <p:spPr>
            <a:xfrm>
              <a:off x="3195584" y="1603953"/>
              <a:ext cx="2752800" cy="11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BARCELONA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  <p:grpSp>
        <p:nvGrpSpPr>
          <p:cNvPr id="102" name="Google Shape;102;g27f91e5d4ce_0_119"/>
          <p:cNvGrpSpPr/>
          <p:nvPr/>
        </p:nvGrpSpPr>
        <p:grpSpPr>
          <a:xfrm>
            <a:off x="7522150" y="947676"/>
            <a:ext cx="1030098" cy="983300"/>
            <a:chOff x="6200925" y="1195350"/>
            <a:chExt cx="2752800" cy="2752800"/>
          </a:xfrm>
        </p:grpSpPr>
        <p:pic>
          <p:nvPicPr>
            <p:cNvPr id="103" name="Google Shape;103;g27f91e5d4ce_0_119"/>
            <p:cNvPicPr preferRelativeResize="0"/>
            <p:nvPr/>
          </p:nvPicPr>
          <p:blipFill rotWithShape="1">
            <a:blip r:embed="rId5">
              <a:alphaModFix/>
            </a:blip>
            <a:srcRect b="10005" l="0" r="0" t="10013"/>
            <a:stretch/>
          </p:blipFill>
          <p:spPr>
            <a:xfrm>
              <a:off x="6200925" y="1195350"/>
              <a:ext cx="2752800" cy="2752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04" name="Google Shape;104;g27f91e5d4ce_0_119"/>
            <p:cNvSpPr txBox="1"/>
            <p:nvPr/>
          </p:nvSpPr>
          <p:spPr>
            <a:xfrm>
              <a:off x="6268089" y="2138259"/>
              <a:ext cx="2526600" cy="11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LISBON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049e8d85a_3_1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Scoring Criteria</a:t>
            </a:r>
            <a:endParaRPr/>
          </a:p>
        </p:txBody>
      </p:sp>
      <p:sp>
        <p:nvSpPr>
          <p:cNvPr id="110" name="Google Shape;110;g28049e8d85a_3_1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11" name="Google Shape;111;g28049e8d85a_3_1"/>
          <p:cNvGraphicFramePr/>
          <p:nvPr/>
        </p:nvGraphicFramePr>
        <p:xfrm>
          <a:off x="1150150" y="23446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{0B38873D-1BB6-4A02-8496-038A2FCC39B8}</a:tableStyleId>
              </a:tblPr>
              <a:tblGrid>
                <a:gridCol w="2159950"/>
                <a:gridCol w="1488650"/>
                <a:gridCol w="1481250"/>
                <a:gridCol w="1443600"/>
              </a:tblGrid>
              <a:tr h="427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price / night ($)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$51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$88</a:t>
                      </a:r>
                      <a:endParaRPr sz="10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$88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Rating in Reviews 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4.77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4.59</a:t>
                      </a:r>
                      <a:endParaRPr sz="10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4.16</a:t>
                      </a:r>
                      <a:endParaRPr sz="10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distance to Co-Working place (meters)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760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438</a:t>
                      </a:r>
                      <a:endParaRPr sz="10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717</a:t>
                      </a:r>
                      <a:endParaRPr sz="10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Host experience (years)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5.7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6.2</a:t>
                      </a:r>
                      <a:endParaRPr sz="10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6.4</a:t>
                      </a:r>
                      <a:endParaRPr sz="10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Total attractive score</a:t>
                      </a:r>
                      <a:endParaRPr b="1" sz="11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2.48</a:t>
                      </a:r>
                      <a:endParaRPr b="1" sz="11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2.49</a:t>
                      </a:r>
                      <a:endParaRPr b="1" sz="11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2.51</a:t>
                      </a:r>
                      <a:endParaRPr b="1" sz="11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12" name="Google Shape;112;g28049e8d85a_3_1"/>
          <p:cNvGrpSpPr/>
          <p:nvPr/>
        </p:nvGrpSpPr>
        <p:grpSpPr>
          <a:xfrm>
            <a:off x="3493367" y="1252451"/>
            <a:ext cx="1030275" cy="983272"/>
            <a:chOff x="1774959" y="1348754"/>
            <a:chExt cx="2256900" cy="2271362"/>
          </a:xfrm>
        </p:grpSpPr>
        <p:pic>
          <p:nvPicPr>
            <p:cNvPr id="113" name="Google Shape;113;g28049e8d85a_3_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74959" y="1363216"/>
              <a:ext cx="2256900" cy="22569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14" name="Google Shape;114;g28049e8d85a_3_1"/>
            <p:cNvSpPr txBox="1"/>
            <p:nvPr/>
          </p:nvSpPr>
          <p:spPr>
            <a:xfrm>
              <a:off x="2073612" y="1348754"/>
              <a:ext cx="1659600" cy="92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RIGA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  <p:grpSp>
        <p:nvGrpSpPr>
          <p:cNvPr id="115" name="Google Shape;115;g28049e8d85a_3_1"/>
          <p:cNvGrpSpPr/>
          <p:nvPr/>
        </p:nvGrpSpPr>
        <p:grpSpPr>
          <a:xfrm>
            <a:off x="5050405" y="1252478"/>
            <a:ext cx="1030104" cy="983300"/>
            <a:chOff x="3195584" y="1195350"/>
            <a:chExt cx="2752816" cy="2752800"/>
          </a:xfrm>
        </p:grpSpPr>
        <p:pic>
          <p:nvPicPr>
            <p:cNvPr id="116" name="Google Shape;116;g28049e8d85a_3_1"/>
            <p:cNvPicPr preferRelativeResize="0"/>
            <p:nvPr/>
          </p:nvPicPr>
          <p:blipFill rotWithShape="1">
            <a:blip r:embed="rId4">
              <a:alphaModFix/>
            </a:blip>
            <a:srcRect b="12495" l="0" r="0" t="12502"/>
            <a:stretch/>
          </p:blipFill>
          <p:spPr>
            <a:xfrm>
              <a:off x="3195600" y="1195350"/>
              <a:ext cx="2752800" cy="2752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17" name="Google Shape;117;g28049e8d85a_3_1"/>
            <p:cNvSpPr txBox="1"/>
            <p:nvPr/>
          </p:nvSpPr>
          <p:spPr>
            <a:xfrm>
              <a:off x="3195584" y="1603953"/>
              <a:ext cx="2752800" cy="11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BARCELONA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  <p:grpSp>
        <p:nvGrpSpPr>
          <p:cNvPr id="118" name="Google Shape;118;g28049e8d85a_3_1"/>
          <p:cNvGrpSpPr/>
          <p:nvPr/>
        </p:nvGrpSpPr>
        <p:grpSpPr>
          <a:xfrm>
            <a:off x="6531550" y="1252476"/>
            <a:ext cx="1030098" cy="983300"/>
            <a:chOff x="6200925" y="1195350"/>
            <a:chExt cx="2752800" cy="2752800"/>
          </a:xfrm>
        </p:grpSpPr>
        <p:pic>
          <p:nvPicPr>
            <p:cNvPr id="119" name="Google Shape;119;g28049e8d85a_3_1"/>
            <p:cNvPicPr preferRelativeResize="0"/>
            <p:nvPr/>
          </p:nvPicPr>
          <p:blipFill rotWithShape="1">
            <a:blip r:embed="rId5">
              <a:alphaModFix/>
            </a:blip>
            <a:srcRect b="10005" l="0" r="0" t="10013"/>
            <a:stretch/>
          </p:blipFill>
          <p:spPr>
            <a:xfrm>
              <a:off x="6200925" y="1195350"/>
              <a:ext cx="2752800" cy="2752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20" name="Google Shape;120;g28049e8d85a_3_1"/>
            <p:cNvSpPr txBox="1"/>
            <p:nvPr/>
          </p:nvSpPr>
          <p:spPr>
            <a:xfrm>
              <a:off x="6268089" y="2138259"/>
              <a:ext cx="2526600" cy="11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LISBON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7f91e5d4ce_6_43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Results &amp; 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7f91e5d4ce_6_43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g27f91e5d4ce_6_43"/>
          <p:cNvSpPr txBox="1"/>
          <p:nvPr/>
        </p:nvSpPr>
        <p:spPr>
          <a:xfrm>
            <a:off x="7051226" y="983580"/>
            <a:ext cx="134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LISBON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8" name="Google Shape;128;g27f91e5d4ce_6_43"/>
          <p:cNvSpPr txBox="1"/>
          <p:nvPr/>
        </p:nvSpPr>
        <p:spPr>
          <a:xfrm>
            <a:off x="4066113" y="983580"/>
            <a:ext cx="146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BARCELONA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9" name="Google Shape;129;g27f91e5d4ce_6_43"/>
          <p:cNvSpPr txBox="1"/>
          <p:nvPr/>
        </p:nvSpPr>
        <p:spPr>
          <a:xfrm>
            <a:off x="1137613" y="983580"/>
            <a:ext cx="1074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RIGA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130" name="Google Shape;130;g27f91e5d4ce_6_43"/>
          <p:cNvGrpSpPr/>
          <p:nvPr/>
        </p:nvGrpSpPr>
        <p:grpSpPr>
          <a:xfrm>
            <a:off x="142975" y="1552975"/>
            <a:ext cx="6309662" cy="2579426"/>
            <a:chOff x="142975" y="1552975"/>
            <a:chExt cx="6309662" cy="2579426"/>
          </a:xfrm>
        </p:grpSpPr>
        <p:pic>
          <p:nvPicPr>
            <p:cNvPr id="131" name="Google Shape;131;g27f91e5d4ce_6_43"/>
            <p:cNvPicPr preferRelativeResize="0"/>
            <p:nvPr/>
          </p:nvPicPr>
          <p:blipFill rotWithShape="1">
            <a:blip r:embed="rId3">
              <a:alphaModFix/>
            </a:blip>
            <a:srcRect b="10641" l="22342" r="0" t="7625"/>
            <a:stretch/>
          </p:blipFill>
          <p:spPr>
            <a:xfrm>
              <a:off x="142975" y="1552975"/>
              <a:ext cx="3063575" cy="25794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g27f91e5d4ce_6_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445388" y="1552978"/>
              <a:ext cx="3007249" cy="256043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3" name="Google Shape;133;g27f91e5d4ce_6_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89725" y="1552975"/>
            <a:ext cx="2161250" cy="2550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049e8d85a_6_0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Results &amp; 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28049e8d85a_6_0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g28049e8d85a_6_0"/>
          <p:cNvSpPr txBox="1"/>
          <p:nvPr/>
        </p:nvSpPr>
        <p:spPr>
          <a:xfrm>
            <a:off x="7051226" y="983580"/>
            <a:ext cx="134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LISBON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1" name="Google Shape;141;g28049e8d85a_6_0"/>
          <p:cNvSpPr txBox="1"/>
          <p:nvPr/>
        </p:nvSpPr>
        <p:spPr>
          <a:xfrm>
            <a:off x="3901069" y="983580"/>
            <a:ext cx="146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BARCELONA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2" name="Google Shape;142;g28049e8d85a_6_0"/>
          <p:cNvSpPr txBox="1"/>
          <p:nvPr/>
        </p:nvSpPr>
        <p:spPr>
          <a:xfrm>
            <a:off x="1137613" y="983580"/>
            <a:ext cx="1074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RIGA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3" name="Google Shape;143;g28049e8d85a_6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975" y="1945675"/>
            <a:ext cx="2533200" cy="2018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28049e8d85a_6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4375" y="2016126"/>
            <a:ext cx="2533200" cy="198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8049e8d85a_6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025" y="2016124"/>
            <a:ext cx="2450550" cy="190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8049e8d85a_3_45"/>
          <p:cNvSpPr txBox="1"/>
          <p:nvPr>
            <p:ph idx="4294967295" type="title"/>
          </p:nvPr>
        </p:nvSpPr>
        <p:spPr>
          <a:xfrm>
            <a:off x="1717682" y="1920577"/>
            <a:ext cx="70563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b="1" lang="en" sz="4600">
                <a:solidFill>
                  <a:srgbClr val="000000"/>
                </a:solidFill>
              </a:rPr>
              <a:t>Thank you!</a:t>
            </a:r>
            <a:endParaRPr b="1" sz="4600">
              <a:solidFill>
                <a:srgbClr val="000000"/>
              </a:solidFill>
            </a:endParaRPr>
          </a:p>
        </p:txBody>
      </p:sp>
      <p:sp>
        <p:nvSpPr>
          <p:cNvPr id="151" name="Google Shape;151;g28049e8d85a_3_45"/>
          <p:cNvSpPr txBox="1"/>
          <p:nvPr>
            <p:ph idx="4294967295" type="subTitle"/>
          </p:nvPr>
        </p:nvSpPr>
        <p:spPr>
          <a:xfrm>
            <a:off x="1437850" y="2741727"/>
            <a:ext cx="732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r>
              <a:rPr b="1" lang="en">
                <a:solidFill>
                  <a:srgbClr val="000000"/>
                </a:solidFill>
              </a:rPr>
              <a:t>Carsten, Swetha, Laurie, Christine, Femke, Christina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52" name="Google Shape;152;g28049e8d85a_3_45"/>
          <p:cNvSpPr txBox="1"/>
          <p:nvPr/>
        </p:nvSpPr>
        <p:spPr>
          <a:xfrm>
            <a:off x="3770050" y="3203425"/>
            <a:ext cx="499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ivvic"/>
                <a:ea typeface="Livvic"/>
                <a:cs typeface="Livvic"/>
                <a:sym typeface="Livvic"/>
              </a:rPr>
              <a:t>Group mentor: Ken Knuetel</a:t>
            </a:r>
            <a:endParaRPr b="1" sz="1800"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53" name="Google Shape;153;g28049e8d85a_3_45"/>
          <p:cNvSpPr txBox="1"/>
          <p:nvPr/>
        </p:nvSpPr>
        <p:spPr>
          <a:xfrm>
            <a:off x="327500" y="4129500"/>
            <a:ext cx="8124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  <a:t>Credits:</a:t>
            </a:r>
            <a:b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</a:br>
            <a: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  <a:t>Photo of Riga: Martina Kleppe via Unsplash</a:t>
            </a:r>
            <a:endParaRPr sz="950">
              <a:solidFill>
                <a:schemeClr val="dk1"/>
              </a:solidFill>
              <a:highlight>
                <a:srgbClr val="F8F8F8"/>
              </a:highlight>
              <a:latin typeface="Livvic"/>
              <a:ea typeface="Livvic"/>
              <a:cs typeface="Livvic"/>
              <a:sym typeface="Livv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  <a:t>Photo of Lisbon: Isabella Abreu via Unsplash</a:t>
            </a:r>
            <a:endParaRPr sz="950">
              <a:solidFill>
                <a:schemeClr val="dk1"/>
              </a:solidFill>
              <a:highlight>
                <a:srgbClr val="F8F8F8"/>
              </a:highlight>
              <a:latin typeface="Livvic"/>
              <a:ea typeface="Livvic"/>
              <a:cs typeface="Livvic"/>
              <a:sym typeface="Livv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  <a:t>Photo of Barcelona: Alessio Rinella via Unsplash</a:t>
            </a:r>
            <a:endParaRPr sz="12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5"/>
          <p:cNvSpPr txBox="1"/>
          <p:nvPr>
            <p:ph type="title"/>
          </p:nvPr>
        </p:nvSpPr>
        <p:spPr>
          <a:xfrm>
            <a:off x="1717682" y="2149177"/>
            <a:ext cx="7056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60" name="Google Shape;160;p5"/>
          <p:cNvSpPr txBox="1"/>
          <p:nvPr>
            <p:ph idx="1" type="subTitle"/>
          </p:nvPr>
        </p:nvSpPr>
        <p:spPr>
          <a:xfrm>
            <a:off x="1437850" y="2741727"/>
            <a:ext cx="732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r>
              <a:rPr lang="en"/>
              <a:t>Carsten, Swetha, Laurie, Christine, Femke, Christina</a:t>
            </a:r>
            <a:endParaRPr/>
          </a:p>
        </p:txBody>
      </p:sp>
      <p:sp>
        <p:nvSpPr>
          <p:cNvPr id="161" name="Google Shape;161;p5"/>
          <p:cNvSpPr txBox="1"/>
          <p:nvPr/>
        </p:nvSpPr>
        <p:spPr>
          <a:xfrm>
            <a:off x="3770050" y="3203425"/>
            <a:ext cx="499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Group mentor: Ken Knuetel</a:t>
            </a:r>
            <a:endParaRPr sz="18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464646"/>
      </a:dk1>
      <a:lt1>
        <a:srgbClr val="FFFFFF"/>
      </a:lt1>
      <a:dk2>
        <a:srgbClr val="464646"/>
      </a:dk2>
      <a:lt2>
        <a:srgbClr val="F7F7FB"/>
      </a:lt2>
      <a:accent1>
        <a:srgbClr val="FA1E5A"/>
      </a:accent1>
      <a:accent2>
        <a:srgbClr val="1756E2"/>
      </a:accent2>
      <a:accent3>
        <a:srgbClr val="464646"/>
      </a:accent3>
      <a:accent4>
        <a:srgbClr val="FFFFFF"/>
      </a:accent4>
      <a:accent5>
        <a:srgbClr val="FFFFFF"/>
      </a:accent5>
      <a:accent6>
        <a:srgbClr val="FB5783"/>
      </a:accent6>
      <a:hlink>
        <a:srgbClr val="1756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